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70" r:id="rId12"/>
    <p:sldId id="271" r:id="rId13"/>
    <p:sldId id="272" r:id="rId14"/>
    <p:sldId id="266" r:id="rId15"/>
    <p:sldId id="267" r:id="rId16"/>
    <p:sldId id="268" r:id="rId17"/>
    <p:sldId id="269" r:id="rId18"/>
    <p:sldId id="273" r:id="rId19"/>
    <p:sldId id="274" r:id="rId20"/>
    <p:sldId id="275" r:id="rId21"/>
    <p:sldId id="276" r:id="rId22"/>
    <p:sldId id="277" r:id="rId2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7" d="100"/>
          <a:sy n="47" d="100"/>
        </p:scale>
        <p:origin x="-782" y="-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2F257C-AF02-41B1-B39E-4064109E5B21}" type="datetimeFigureOut">
              <a:rPr lang="en-US" smtClean="0"/>
              <a:pPr/>
              <a:t>9/2/2013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D7F3C9-A0CF-4C36-8EEC-7FFFDDB3EB7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2F257C-AF02-41B1-B39E-4064109E5B21}" type="datetimeFigureOut">
              <a:rPr lang="en-US" smtClean="0"/>
              <a:pPr/>
              <a:t>9/2/2013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D7F3C9-A0CF-4C36-8EEC-7FFFDDB3EB7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2F257C-AF02-41B1-B39E-4064109E5B21}" type="datetimeFigureOut">
              <a:rPr lang="en-US" smtClean="0"/>
              <a:pPr/>
              <a:t>9/2/2013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D7F3C9-A0CF-4C36-8EEC-7FFFDDB3EB7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2F257C-AF02-41B1-B39E-4064109E5B21}" type="datetimeFigureOut">
              <a:rPr lang="en-US" smtClean="0"/>
              <a:pPr/>
              <a:t>9/2/2013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D7F3C9-A0CF-4C36-8EEC-7FFFDDB3EB7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2F257C-AF02-41B1-B39E-4064109E5B21}" type="datetimeFigureOut">
              <a:rPr lang="en-US" smtClean="0"/>
              <a:pPr/>
              <a:t>9/2/2013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D7F3C9-A0CF-4C36-8EEC-7FFFDDB3EB7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2F257C-AF02-41B1-B39E-4064109E5B21}" type="datetimeFigureOut">
              <a:rPr lang="en-US" smtClean="0"/>
              <a:pPr/>
              <a:t>9/2/2013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D7F3C9-A0CF-4C36-8EEC-7FFFDDB3EB7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2F257C-AF02-41B1-B39E-4064109E5B21}" type="datetimeFigureOut">
              <a:rPr lang="en-US" smtClean="0"/>
              <a:pPr/>
              <a:t>9/2/2013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D7F3C9-A0CF-4C36-8EEC-7FFFDDB3EB7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2F257C-AF02-41B1-B39E-4064109E5B21}" type="datetimeFigureOut">
              <a:rPr lang="en-US" smtClean="0"/>
              <a:pPr/>
              <a:t>9/2/2013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D7F3C9-A0CF-4C36-8EEC-7FFFDDB3EB7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2F257C-AF02-41B1-B39E-4064109E5B21}" type="datetimeFigureOut">
              <a:rPr lang="en-US" smtClean="0"/>
              <a:pPr/>
              <a:t>9/2/2013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D7F3C9-A0CF-4C36-8EEC-7FFFDDB3EB7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2F257C-AF02-41B1-B39E-4064109E5B21}" type="datetimeFigureOut">
              <a:rPr lang="en-US" smtClean="0"/>
              <a:pPr/>
              <a:t>9/2/2013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D7F3C9-A0CF-4C36-8EEC-7FFFDDB3EB7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2F257C-AF02-41B1-B39E-4064109E5B21}" type="datetimeFigureOut">
              <a:rPr lang="en-US" smtClean="0"/>
              <a:pPr/>
              <a:t>9/2/2013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D7F3C9-A0CF-4C36-8EEC-7FFFDDB3EB7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2F257C-AF02-41B1-B39E-4064109E5B21}" type="datetimeFigureOut">
              <a:rPr lang="en-US" smtClean="0"/>
              <a:pPr/>
              <a:t>9/2/2013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D7F3C9-A0CF-4C36-8EEC-7FFFDDB3EB7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Grammar for Grade 9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Episode IV:</a:t>
            </a:r>
          </a:p>
          <a:p>
            <a:r>
              <a:rPr lang="en-US" dirty="0" smtClean="0"/>
              <a:t>Clauses and Sentence Structure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Sentence Errors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Professional writers sometimes use fragments and/or run-on sentences for effect. However, you should avoid them.</a:t>
            </a:r>
          </a:p>
          <a:p>
            <a:r>
              <a:rPr lang="en-US" dirty="0" smtClean="0"/>
              <a:t>Your teacher will likely assume that you didn’t notice them, and your grades might suffer.</a:t>
            </a:r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Clauses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clause is a group of words which has a subject and a verb.</a:t>
            </a:r>
          </a:p>
          <a:p>
            <a:r>
              <a:rPr lang="en-US" dirty="0" smtClean="0"/>
              <a:t>If the clause can stand on its own as a sentence (if it contains a complete thought), it is called an </a:t>
            </a:r>
            <a:r>
              <a:rPr lang="en-US" i="1" dirty="0" smtClean="0"/>
              <a:t>independent</a:t>
            </a:r>
            <a:r>
              <a:rPr lang="en-US" dirty="0" smtClean="0"/>
              <a:t> clause.</a:t>
            </a:r>
          </a:p>
          <a:p>
            <a:r>
              <a:rPr lang="en-US" dirty="0" smtClean="0"/>
              <a:t>Examples:</a:t>
            </a:r>
          </a:p>
          <a:p>
            <a:pPr lvl="1"/>
            <a:r>
              <a:rPr lang="en-US" dirty="0" smtClean="0"/>
              <a:t>I told you we’d win the game!</a:t>
            </a:r>
          </a:p>
          <a:p>
            <a:pPr lvl="1"/>
            <a:r>
              <a:rPr lang="en-US" dirty="0" smtClean="0"/>
              <a:t>Grammar really isn’t that hard.</a:t>
            </a:r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Clauses II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clause which does not contain a complete thought is called a dependent clause.</a:t>
            </a:r>
          </a:p>
          <a:p>
            <a:r>
              <a:rPr lang="en-US" dirty="0" smtClean="0"/>
              <a:t>Dependent clauses usually have a subordinating conjunction to make them dependent.</a:t>
            </a:r>
          </a:p>
          <a:p>
            <a:r>
              <a:rPr lang="en-US" dirty="0" smtClean="0"/>
              <a:t>Examples:</a:t>
            </a:r>
          </a:p>
          <a:p>
            <a:pPr lvl="1"/>
            <a:r>
              <a:rPr lang="en-US" dirty="0" smtClean="0"/>
              <a:t>Although I told you we’d win the game</a:t>
            </a:r>
          </a:p>
          <a:p>
            <a:pPr lvl="1"/>
            <a:r>
              <a:rPr lang="en-US" dirty="0" smtClean="0"/>
              <a:t>Since grammar isn’t that hard</a:t>
            </a:r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Clauses and Sentence Errors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Students often put a period at the end of a dependent clause, which results in a fragment error. Don’t.</a:t>
            </a:r>
          </a:p>
          <a:p>
            <a:r>
              <a:rPr lang="en-US" dirty="0" smtClean="0"/>
              <a:t>Other times, they put two independent clauses together and create run-ons. Avoid this, too.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Sentence Structure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There are four ways to put a sentence together. From least complicated to most complicated, they are</a:t>
            </a:r>
          </a:p>
          <a:p>
            <a:pPr lvl="1"/>
            <a:r>
              <a:rPr lang="en-US" dirty="0" smtClean="0"/>
              <a:t>Simple sentences</a:t>
            </a:r>
          </a:p>
          <a:p>
            <a:pPr lvl="1"/>
            <a:r>
              <a:rPr lang="en-US" dirty="0" smtClean="0"/>
              <a:t>Compound sentences</a:t>
            </a:r>
          </a:p>
          <a:p>
            <a:pPr lvl="1"/>
            <a:r>
              <a:rPr lang="en-US" dirty="0" smtClean="0"/>
              <a:t>Complex sentences</a:t>
            </a:r>
          </a:p>
          <a:p>
            <a:pPr lvl="1"/>
            <a:r>
              <a:rPr lang="en-US" dirty="0" smtClean="0"/>
              <a:t>Compound-complex sentences</a:t>
            </a:r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Simple Sentences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57150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Simple sentences have one main clause.</a:t>
            </a:r>
          </a:p>
          <a:p>
            <a:r>
              <a:rPr lang="en-US" dirty="0" smtClean="0"/>
              <a:t>Examples:</a:t>
            </a:r>
          </a:p>
          <a:p>
            <a:pPr lvl="1"/>
            <a:r>
              <a:rPr lang="en-US" dirty="0" smtClean="0"/>
              <a:t>The dog bit the trainer.</a:t>
            </a:r>
          </a:p>
          <a:p>
            <a:pPr lvl="1"/>
            <a:r>
              <a:rPr lang="en-US" dirty="0" smtClean="0"/>
              <a:t>The dog and the cat bit the trainer.</a:t>
            </a:r>
          </a:p>
          <a:p>
            <a:pPr lvl="2"/>
            <a:r>
              <a:rPr lang="en-US" dirty="0" smtClean="0"/>
              <a:t>Simple sentence with compound subject</a:t>
            </a:r>
          </a:p>
          <a:p>
            <a:pPr lvl="1"/>
            <a:r>
              <a:rPr lang="en-US" dirty="0" smtClean="0"/>
              <a:t>The dog bit and scratched the trainer.</a:t>
            </a:r>
          </a:p>
          <a:p>
            <a:pPr lvl="2"/>
            <a:r>
              <a:rPr lang="en-US" dirty="0" smtClean="0"/>
              <a:t>Simple sentence with compound predicate</a:t>
            </a:r>
          </a:p>
          <a:p>
            <a:pPr lvl="1"/>
            <a:r>
              <a:rPr lang="en-US" dirty="0" smtClean="0"/>
              <a:t>The mangy dog and the scruffy, yowling cat viciously bit and scratched the cruel, underpaid trainer.</a:t>
            </a:r>
          </a:p>
          <a:p>
            <a:pPr lvl="2"/>
            <a:r>
              <a:rPr lang="en-US" dirty="0" smtClean="0"/>
              <a:t>Expanded simple sentence with compound subject, compound predicate and modifiers</a:t>
            </a:r>
            <a:endParaRPr 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Compound Sentences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compound sentence has two or more main clauses, joined by a coordinating conjunction or a semicolon.</a:t>
            </a:r>
          </a:p>
          <a:p>
            <a:r>
              <a:rPr lang="en-US" dirty="0" smtClean="0"/>
              <a:t>Examples:</a:t>
            </a:r>
          </a:p>
          <a:p>
            <a:pPr lvl="1"/>
            <a:r>
              <a:rPr lang="en-US" dirty="0" smtClean="0"/>
              <a:t>The dog bit, but the cat scratched.</a:t>
            </a:r>
          </a:p>
          <a:p>
            <a:pPr lvl="1"/>
            <a:r>
              <a:rPr lang="en-US" dirty="0" smtClean="0"/>
              <a:t>The dog bit; the cat scratched.</a:t>
            </a:r>
            <a:endParaRPr lang="en-US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Complex Sentences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A complex sentence has one main (independent) clause, and a subordinate (dependent) clause connected to it.</a:t>
            </a:r>
          </a:p>
          <a:p>
            <a:r>
              <a:rPr lang="en-US" dirty="0" smtClean="0"/>
              <a:t>These clauses must be connected correctly. Follow the Isadora Duncan rule.</a:t>
            </a:r>
          </a:p>
          <a:p>
            <a:pPr lvl="1"/>
            <a:r>
              <a:rPr lang="en-US" dirty="0" smtClean="0"/>
              <a:t>Duncan, Isadora  [If the dependent clause is first, use a comma between it and the independent clause.]</a:t>
            </a:r>
          </a:p>
          <a:p>
            <a:pPr lvl="1"/>
            <a:r>
              <a:rPr lang="en-US" dirty="0" smtClean="0"/>
              <a:t>Isadora Duncan [There is no comma between the clauses when the independent clause is first.]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Compound-Complex Sentences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5257800"/>
          </a:xfrm>
        </p:spPr>
        <p:txBody>
          <a:bodyPr>
            <a:normAutofit/>
          </a:bodyPr>
          <a:lstStyle/>
          <a:p>
            <a:r>
              <a:rPr lang="en-US" dirty="0" smtClean="0"/>
              <a:t>These are sentences which have </a:t>
            </a:r>
            <a:r>
              <a:rPr lang="en-US" i="1" dirty="0" smtClean="0"/>
              <a:t>both </a:t>
            </a:r>
            <a:r>
              <a:rPr lang="en-US" dirty="0" smtClean="0"/>
              <a:t>subordinate clauses AND more than one independent clause.</a:t>
            </a:r>
          </a:p>
          <a:p>
            <a:r>
              <a:rPr lang="en-US" dirty="0" smtClean="0"/>
              <a:t>Example:</a:t>
            </a:r>
          </a:p>
          <a:p>
            <a:pPr lvl="1"/>
            <a:r>
              <a:rPr lang="en-US" dirty="0" smtClean="0">
                <a:solidFill>
                  <a:schemeClr val="accent3">
                    <a:lumMod val="50000"/>
                  </a:schemeClr>
                </a:solidFill>
              </a:rPr>
              <a:t>While I was pulling out to drive to the beach</a:t>
            </a:r>
            <a:r>
              <a:rPr lang="en-US" dirty="0" smtClean="0"/>
              <a:t>, </a:t>
            </a:r>
            <a:r>
              <a:rPr lang="en-US" dirty="0" smtClean="0">
                <a:solidFill>
                  <a:schemeClr val="tx2">
                    <a:lumMod val="50000"/>
                  </a:schemeClr>
                </a:solidFill>
              </a:rPr>
              <a:t>I accidentally hit the recycling bin at the end of my driveway</a:t>
            </a:r>
            <a:r>
              <a:rPr lang="en-US" dirty="0" smtClean="0"/>
              <a:t>, </a:t>
            </a:r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but I didn’t do any damage to my car.</a:t>
            </a:r>
          </a:p>
          <a:p>
            <a:pPr lvl="1"/>
            <a:r>
              <a:rPr lang="en-US" dirty="0" smtClean="0"/>
              <a:t>Green: subordinate clause, blue: independent clause, red: second independent clause with coordinating conjunction.</a:t>
            </a:r>
            <a:endParaRPr lang="en-US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Adjectival Clauses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An adjectival (or adjective) clause modifies a noun or a pronoun, so the whole clause functions like an adjective.</a:t>
            </a:r>
          </a:p>
          <a:p>
            <a:r>
              <a:rPr lang="en-US" dirty="0" smtClean="0"/>
              <a:t>It normally follows the word it modifies.</a:t>
            </a:r>
          </a:p>
          <a:p>
            <a:r>
              <a:rPr lang="en-US" dirty="0" smtClean="0"/>
              <a:t>An essential, or restrictive clause is one that is necessary for the meaning of the sentence.</a:t>
            </a:r>
          </a:p>
          <a:p>
            <a:pPr lvl="1"/>
            <a:r>
              <a:rPr lang="en-US" dirty="0" smtClean="0"/>
              <a:t>The person </a:t>
            </a:r>
            <a:r>
              <a:rPr lang="en-US" i="1" dirty="0" smtClean="0"/>
              <a:t>who parked in the driveway </a:t>
            </a:r>
            <a:r>
              <a:rPr lang="en-US" dirty="0" smtClean="0"/>
              <a:t>should move the car immediately.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Four Types of Sentences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There are four types of sentences:</a:t>
            </a:r>
          </a:p>
          <a:p>
            <a:endParaRPr lang="en-US" dirty="0" smtClean="0"/>
          </a:p>
          <a:p>
            <a:pPr lvl="1"/>
            <a:r>
              <a:rPr lang="en-US" dirty="0" smtClean="0"/>
              <a:t>Declarative sentences, or statements</a:t>
            </a:r>
          </a:p>
          <a:p>
            <a:pPr lvl="1"/>
            <a:r>
              <a:rPr lang="en-US" dirty="0" smtClean="0"/>
              <a:t>Interrogative sentences, or questions</a:t>
            </a:r>
          </a:p>
          <a:p>
            <a:pPr lvl="1"/>
            <a:r>
              <a:rPr lang="en-US" dirty="0" smtClean="0"/>
              <a:t>Imperative sentences, or commands</a:t>
            </a:r>
          </a:p>
          <a:p>
            <a:pPr lvl="1"/>
            <a:r>
              <a:rPr lang="en-US" dirty="0" smtClean="0"/>
              <a:t>Exclamatory sentences, or exclamations</a:t>
            </a:r>
            <a:endParaRPr lang="en-US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Adjectival Clauses II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nonessential, or nonrestrictive clause contains information that is not necessary for the meaning of the sentence.</a:t>
            </a:r>
          </a:p>
          <a:p>
            <a:r>
              <a:rPr lang="en-US" dirty="0" smtClean="0"/>
              <a:t>These adjective clauses are set off with commas.</a:t>
            </a:r>
          </a:p>
          <a:p>
            <a:pPr lvl="1"/>
            <a:r>
              <a:rPr lang="en-US" dirty="0" smtClean="0"/>
              <a:t>Katmandu, </a:t>
            </a:r>
            <a:r>
              <a:rPr lang="en-US" i="1" dirty="0" smtClean="0"/>
              <a:t>which is the capital of Nepal</a:t>
            </a:r>
            <a:r>
              <a:rPr lang="en-US" dirty="0" smtClean="0"/>
              <a:t>, is the home of many famous temples.</a:t>
            </a:r>
            <a:endParaRPr lang="en-US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Adverbial Clauses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5410200"/>
          </a:xfrm>
        </p:spPr>
        <p:txBody>
          <a:bodyPr>
            <a:normAutofit/>
          </a:bodyPr>
          <a:lstStyle/>
          <a:p>
            <a:r>
              <a:rPr lang="en-US" dirty="0" smtClean="0"/>
              <a:t>Adverbial, or adverb clauses, modify verbs, adjectives or adverbs, and are introduced by subordinating conjunctions, such as</a:t>
            </a:r>
          </a:p>
          <a:p>
            <a:pPr>
              <a:buNone/>
            </a:pPr>
            <a:r>
              <a:rPr lang="en-US" dirty="0" smtClean="0"/>
              <a:t>	since		although		because</a:t>
            </a:r>
          </a:p>
          <a:p>
            <a:pPr>
              <a:buNone/>
            </a:pPr>
            <a:r>
              <a:rPr lang="en-US" dirty="0" smtClean="0"/>
              <a:t>	when		wherever		after</a:t>
            </a:r>
          </a:p>
          <a:p>
            <a:pPr>
              <a:buNone/>
            </a:pPr>
            <a:r>
              <a:rPr lang="en-US" dirty="0" smtClean="0"/>
              <a:t>	before		while			whenever</a:t>
            </a:r>
          </a:p>
          <a:p>
            <a:r>
              <a:rPr lang="en-US" dirty="0" smtClean="0"/>
              <a:t>An adverb clause with some words left out is called elliptical. The omitted words can easily be filled in because they are implied.</a:t>
            </a:r>
          </a:p>
          <a:p>
            <a:pPr lvl="1"/>
            <a:r>
              <a:rPr lang="en-US" dirty="0" smtClean="0"/>
              <a:t>I have never heard a better pianist than she [is].</a:t>
            </a:r>
            <a:endParaRPr lang="en-US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Noun Clauses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56388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Noun clauses can perform any function that nouns can perform.</a:t>
            </a:r>
          </a:p>
          <a:p>
            <a:pPr lvl="1"/>
            <a:r>
              <a:rPr lang="en-US" i="1" dirty="0" smtClean="0"/>
              <a:t>Whoever can sing well</a:t>
            </a:r>
            <a:r>
              <a:rPr lang="en-US" dirty="0" smtClean="0"/>
              <a:t> may try out for the part. </a:t>
            </a:r>
          </a:p>
          <a:p>
            <a:pPr lvl="2"/>
            <a:r>
              <a:rPr lang="en-US" dirty="0" smtClean="0"/>
              <a:t>Subject</a:t>
            </a:r>
          </a:p>
          <a:p>
            <a:pPr lvl="1"/>
            <a:r>
              <a:rPr lang="en-US" dirty="0" smtClean="0"/>
              <a:t>She couldn’t decide </a:t>
            </a:r>
            <a:r>
              <a:rPr lang="en-US" i="1" dirty="0" smtClean="0"/>
              <a:t>which she liked best</a:t>
            </a:r>
            <a:r>
              <a:rPr lang="en-US" dirty="0" smtClean="0"/>
              <a:t>.</a:t>
            </a:r>
          </a:p>
          <a:p>
            <a:pPr lvl="2"/>
            <a:r>
              <a:rPr lang="en-US" dirty="0" smtClean="0"/>
              <a:t>Direct object</a:t>
            </a:r>
          </a:p>
          <a:p>
            <a:pPr lvl="1"/>
            <a:r>
              <a:rPr lang="en-US" dirty="0" smtClean="0"/>
              <a:t>The argument caused a misunderstanding about </a:t>
            </a:r>
            <a:r>
              <a:rPr lang="en-US" i="1" dirty="0" smtClean="0"/>
              <a:t>when the lights should have been turned off</a:t>
            </a:r>
            <a:r>
              <a:rPr lang="en-US" dirty="0" smtClean="0"/>
              <a:t>.</a:t>
            </a:r>
          </a:p>
          <a:p>
            <a:pPr lvl="2"/>
            <a:r>
              <a:rPr lang="en-US" dirty="0" smtClean="0"/>
              <a:t>Object of a preposition</a:t>
            </a:r>
          </a:p>
          <a:p>
            <a:r>
              <a:rPr lang="en-US" dirty="0" smtClean="0"/>
              <a:t>Sometimes the relative pronoun used to introduce a noun clause is omitted.</a:t>
            </a:r>
          </a:p>
          <a:p>
            <a:pPr lvl="1"/>
            <a:r>
              <a:rPr lang="en-US" dirty="0" smtClean="0"/>
              <a:t>I believe [that] </a:t>
            </a:r>
            <a:r>
              <a:rPr lang="en-US" smtClean="0"/>
              <a:t>the wallet </a:t>
            </a:r>
            <a:r>
              <a:rPr lang="en-US" dirty="0" smtClean="0"/>
              <a:t>belongs to you.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Declarative Sentences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5257800"/>
          </a:xfrm>
        </p:spPr>
        <p:txBody>
          <a:bodyPr>
            <a:normAutofit/>
          </a:bodyPr>
          <a:lstStyle/>
          <a:p>
            <a:r>
              <a:rPr lang="en-US" dirty="0" smtClean="0"/>
              <a:t>End with a period, sometimes called a “full stop”</a:t>
            </a:r>
          </a:p>
          <a:p>
            <a:r>
              <a:rPr lang="en-US" dirty="0" smtClean="0"/>
              <a:t>State facts or opinions and can be long or short</a:t>
            </a:r>
          </a:p>
          <a:p>
            <a:r>
              <a:rPr lang="en-US" dirty="0" smtClean="0"/>
              <a:t>Most sentences are declarative.</a:t>
            </a:r>
            <a:r>
              <a:rPr lang="en-US" dirty="0"/>
              <a:t> </a:t>
            </a:r>
            <a:r>
              <a:rPr lang="en-US" dirty="0" smtClean="0"/>
              <a:t>For example:</a:t>
            </a:r>
          </a:p>
          <a:p>
            <a:pPr lvl="1"/>
            <a:r>
              <a:rPr lang="en-US" dirty="0" smtClean="0"/>
              <a:t>I have never eaten kohlrabi.</a:t>
            </a:r>
          </a:p>
          <a:p>
            <a:pPr lvl="1"/>
            <a:r>
              <a:rPr lang="en-US" dirty="0" smtClean="0"/>
              <a:t>Although Thomas is older than Eileen, she is taller than he is.</a:t>
            </a:r>
          </a:p>
          <a:p>
            <a:pPr lvl="1"/>
            <a:r>
              <a:rPr lang="en-US" dirty="0" smtClean="0"/>
              <a:t>Going to the library is more fun than going to the beach.</a:t>
            </a:r>
          </a:p>
          <a:p>
            <a:pPr lvl="1"/>
            <a:endParaRPr lang="en-US" dirty="0" smtClean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Interrogative Sentences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5257800"/>
          </a:xfrm>
        </p:spPr>
        <p:txBody>
          <a:bodyPr>
            <a:normAutofit/>
          </a:bodyPr>
          <a:lstStyle/>
          <a:p>
            <a:r>
              <a:rPr lang="en-US" dirty="0" smtClean="0"/>
              <a:t>End with a question mark: ?</a:t>
            </a:r>
          </a:p>
          <a:p>
            <a:r>
              <a:rPr lang="en-US" dirty="0" smtClean="0"/>
              <a:t>Generally employ an interrogative word (who, what, when, etc) or verb inversion (“Are you going to sit?” instead of “You are going to sit.”</a:t>
            </a:r>
          </a:p>
          <a:p>
            <a:r>
              <a:rPr lang="en-US" dirty="0" smtClean="0"/>
              <a:t>Examples:</a:t>
            </a:r>
          </a:p>
          <a:p>
            <a:pPr lvl="1"/>
            <a:r>
              <a:rPr lang="en-US" dirty="0" smtClean="0"/>
              <a:t>Why don’t you sit down?</a:t>
            </a:r>
          </a:p>
          <a:p>
            <a:pPr lvl="1"/>
            <a:r>
              <a:rPr lang="en-US" dirty="0" smtClean="0"/>
              <a:t>What were you doing out so late?</a:t>
            </a:r>
          </a:p>
          <a:p>
            <a:pPr lvl="1"/>
            <a:r>
              <a:rPr lang="en-US" dirty="0" smtClean="0"/>
              <a:t>Did you think you were going to get away with this?</a:t>
            </a:r>
          </a:p>
          <a:p>
            <a:pPr lvl="1"/>
            <a:r>
              <a:rPr lang="en-US" dirty="0" smtClean="0"/>
              <a:t>Are you going to cry?</a:t>
            </a:r>
          </a:p>
          <a:p>
            <a:pPr lvl="1"/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Imperative Sentences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53000"/>
          </a:xfrm>
        </p:spPr>
        <p:txBody>
          <a:bodyPr/>
          <a:lstStyle/>
          <a:p>
            <a:r>
              <a:rPr lang="en-US" dirty="0" smtClean="0"/>
              <a:t>Make a command or request and end with a period.</a:t>
            </a:r>
          </a:p>
          <a:p>
            <a:pPr lvl="1"/>
            <a:r>
              <a:rPr lang="en-US" dirty="0" smtClean="0"/>
              <a:t>Brian, close the door.</a:t>
            </a:r>
          </a:p>
          <a:p>
            <a:r>
              <a:rPr lang="en-US" dirty="0" smtClean="0"/>
              <a:t>May not have an expressed subject. Since the speaker is commanding “you” to do something, the understood subject is “you”. </a:t>
            </a:r>
          </a:p>
          <a:p>
            <a:pPr lvl="1"/>
            <a:r>
              <a:rPr lang="en-US" dirty="0" smtClean="0"/>
              <a:t>Close the door.</a:t>
            </a:r>
          </a:p>
          <a:p>
            <a:pPr lvl="2"/>
            <a:r>
              <a:rPr lang="en-US" dirty="0" smtClean="0"/>
              <a:t>While the sentence doesn’t say who is supposed to do the closing, the subject is “you”: whoever the speaker is talking to.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Exclamatory Sentences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5181600"/>
          </a:xfrm>
        </p:spPr>
        <p:txBody>
          <a:bodyPr>
            <a:normAutofit/>
          </a:bodyPr>
          <a:lstStyle/>
          <a:p>
            <a:r>
              <a:rPr lang="en-US" dirty="0" smtClean="0"/>
              <a:t>Express strong emotion, or powerful feelings.</a:t>
            </a:r>
          </a:p>
          <a:p>
            <a:r>
              <a:rPr lang="en-US" dirty="0" smtClean="0"/>
              <a:t>End with an exclamation mark: !</a:t>
            </a:r>
          </a:p>
          <a:p>
            <a:r>
              <a:rPr lang="en-US" dirty="0" smtClean="0"/>
              <a:t>Never use more than one exclamation mark (or a mixture of exclamation and question marks) in formal writing.</a:t>
            </a:r>
          </a:p>
          <a:p>
            <a:pPr lvl="1"/>
            <a:r>
              <a:rPr lang="en-US" dirty="0" smtClean="0"/>
              <a:t>I’m leaving!</a:t>
            </a:r>
          </a:p>
          <a:p>
            <a:pPr lvl="1"/>
            <a:r>
              <a:rPr lang="en-US" dirty="0" smtClean="0"/>
              <a:t>We beat the other team 24-7!</a:t>
            </a:r>
          </a:p>
          <a:p>
            <a:pPr lvl="1"/>
            <a:r>
              <a:rPr lang="en-US" dirty="0" smtClean="0"/>
              <a:t>Get out of here! </a:t>
            </a:r>
          </a:p>
          <a:p>
            <a:pPr lvl="2"/>
            <a:r>
              <a:rPr lang="en-US" dirty="0" smtClean="0"/>
              <a:t>Notice that this is also an imperative sentence...it’s an order that is being expressed with strong emotion.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Fragments (Sentence Error)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57150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Sentence fragments</a:t>
            </a:r>
          </a:p>
          <a:p>
            <a:pPr lvl="1"/>
            <a:r>
              <a:rPr lang="en-US" dirty="0" smtClean="0"/>
              <a:t>Are incomplete sentences that are punctuated as though they are complete.</a:t>
            </a:r>
          </a:p>
          <a:p>
            <a:pPr lvl="1"/>
            <a:r>
              <a:rPr lang="en-US" dirty="0" smtClean="0"/>
              <a:t>Can be missing a subject, verb, or complete thought.</a:t>
            </a:r>
            <a:endParaRPr lang="en-US" dirty="0" smtClean="0"/>
          </a:p>
          <a:p>
            <a:pPr lvl="1"/>
            <a:r>
              <a:rPr lang="en-US" dirty="0" smtClean="0"/>
              <a:t>Examples:</a:t>
            </a:r>
          </a:p>
          <a:p>
            <a:pPr lvl="2"/>
            <a:r>
              <a:rPr lang="en-US" dirty="0" smtClean="0"/>
              <a:t>Ran quickly to the store.</a:t>
            </a:r>
          </a:p>
          <a:p>
            <a:pPr lvl="2"/>
            <a:r>
              <a:rPr lang="en-US" dirty="0" smtClean="0"/>
              <a:t>Bob and Louis in the ballpark at noon</a:t>
            </a:r>
          </a:p>
          <a:p>
            <a:pPr lvl="2"/>
            <a:r>
              <a:rPr lang="en-US" dirty="0" smtClean="0"/>
              <a:t>Even though I told them not to.</a:t>
            </a:r>
          </a:p>
          <a:p>
            <a:pPr lvl="2"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Run-On (Sentence Error)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most common sentence error, run-on sentences happen when more than one complete thought is punctuated as though it was only one sentence.</a:t>
            </a:r>
          </a:p>
          <a:p>
            <a:r>
              <a:rPr lang="en-US" dirty="0" smtClean="0"/>
              <a:t>Example:</a:t>
            </a:r>
          </a:p>
          <a:p>
            <a:pPr lvl="1"/>
            <a:r>
              <a:rPr lang="en-US" dirty="0" smtClean="0"/>
              <a:t>He ate lunch I didn’t.</a:t>
            </a:r>
          </a:p>
          <a:p>
            <a:pPr lvl="1"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	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Run-</a:t>
            </a:r>
            <a:r>
              <a:rPr lang="en-US" dirty="0" err="1" smtClean="0"/>
              <a:t>Ons</a:t>
            </a:r>
            <a:r>
              <a:rPr lang="en-US" dirty="0" smtClean="0"/>
              <a:t> (Continued)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55626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Comma splices are a special type of run-on. They happen when two sentences are joined together with just a comma.</a:t>
            </a:r>
          </a:p>
          <a:p>
            <a:r>
              <a:rPr lang="en-US" dirty="0" smtClean="0"/>
              <a:t>Example:</a:t>
            </a:r>
            <a:endParaRPr lang="en-US" dirty="0" smtClean="0"/>
          </a:p>
          <a:p>
            <a:pPr lvl="1"/>
            <a:r>
              <a:rPr lang="en-US" dirty="0" smtClean="0"/>
              <a:t>It has been such a long time, I can’t tell you how glad I am to see you</a:t>
            </a:r>
            <a:r>
              <a:rPr lang="en-US" dirty="0" smtClean="0"/>
              <a:t>.</a:t>
            </a:r>
          </a:p>
          <a:p>
            <a:r>
              <a:rPr lang="en-US" dirty="0" smtClean="0"/>
              <a:t>Run-ons also happen if the comma before a coordinating conjunction that joins together two main clauses is left out.</a:t>
            </a:r>
          </a:p>
          <a:p>
            <a:r>
              <a:rPr lang="en-US" dirty="0" smtClean="0"/>
              <a:t>Example:</a:t>
            </a:r>
          </a:p>
          <a:p>
            <a:pPr lvl="1"/>
            <a:r>
              <a:rPr lang="en-US" dirty="0" smtClean="0"/>
              <a:t>Burkina Faso is its new name but many books still list it by its old name of Upper Volta.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73</TotalTime>
  <Words>1201</Words>
  <Application>Microsoft Office PowerPoint</Application>
  <PresentationFormat>On-screen Show (4:3)</PresentationFormat>
  <Paragraphs>135</Paragraphs>
  <Slides>22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Office Theme</vt:lpstr>
      <vt:lpstr>Grammar for Grade 9</vt:lpstr>
      <vt:lpstr>Four Types of Sentences</vt:lpstr>
      <vt:lpstr>Declarative Sentences</vt:lpstr>
      <vt:lpstr>Interrogative Sentences</vt:lpstr>
      <vt:lpstr>Imperative Sentences</vt:lpstr>
      <vt:lpstr>Exclamatory Sentences</vt:lpstr>
      <vt:lpstr>Fragments (Sentence Error)</vt:lpstr>
      <vt:lpstr>Run-On (Sentence Error)</vt:lpstr>
      <vt:lpstr>Run-Ons (Continued)</vt:lpstr>
      <vt:lpstr>Sentence Errors</vt:lpstr>
      <vt:lpstr>Clauses</vt:lpstr>
      <vt:lpstr>Clauses II</vt:lpstr>
      <vt:lpstr>Clauses and Sentence Errors</vt:lpstr>
      <vt:lpstr>Sentence Structure</vt:lpstr>
      <vt:lpstr>Simple Sentences</vt:lpstr>
      <vt:lpstr>Compound Sentences</vt:lpstr>
      <vt:lpstr>Complex Sentences</vt:lpstr>
      <vt:lpstr>Compound-Complex Sentences</vt:lpstr>
      <vt:lpstr>Adjectival Clauses</vt:lpstr>
      <vt:lpstr>Adjectival Clauses II</vt:lpstr>
      <vt:lpstr>Adverbial Clauses</vt:lpstr>
      <vt:lpstr>Noun Clauses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Grammar for Grade 9</dc:title>
  <dc:creator>User</dc:creator>
  <cp:lastModifiedBy>User</cp:lastModifiedBy>
  <cp:revision>8</cp:revision>
  <dcterms:created xsi:type="dcterms:W3CDTF">2013-08-16T03:21:12Z</dcterms:created>
  <dcterms:modified xsi:type="dcterms:W3CDTF">2013-09-02T08:06:20Z</dcterms:modified>
</cp:coreProperties>
</file>